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63" r:id="rId2"/>
    <p:sldId id="264" r:id="rId3"/>
    <p:sldId id="269" r:id="rId4"/>
    <p:sldId id="289" r:id="rId5"/>
    <p:sldId id="270" r:id="rId6"/>
    <p:sldId id="287" r:id="rId7"/>
    <p:sldId id="276" r:id="rId8"/>
    <p:sldId id="288" r:id="rId9"/>
    <p:sldId id="274" r:id="rId10"/>
    <p:sldId id="271" r:id="rId11"/>
    <p:sldId id="272" r:id="rId12"/>
    <p:sldId id="273" r:id="rId13"/>
  </p:sldIdLst>
  <p:sldSz cx="7559675" cy="10691813"/>
  <p:notesSz cx="6858000" cy="9144000"/>
  <p:defaultTextStyle>
    <a:defPPr>
      <a:defRPr lang="en-US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678"/>
    <a:srgbClr val="D40F23"/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8"/>
    <p:restoredTop sz="94632"/>
  </p:normalViewPr>
  <p:slideViewPr>
    <p:cSldViewPr snapToGrid="0" snapToObjects="1">
      <p:cViewPr varScale="1">
        <p:scale>
          <a:sx n="62" d="100"/>
          <a:sy n="62" d="100"/>
        </p:scale>
        <p:origin x="-2784" y="-112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11ED-59B3-D74E-98DF-0B5E3C49F961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BC24B-9DEC-2148-9BD9-141A19EE4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585C0-417D-BA40-9E09-BA83AA51D922}" type="datetimeFigureOut">
              <a:rPr lang="en-US" smtClean="0"/>
              <a:t>09/04/19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822-8E2B-204C-BF22-C608CAC4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8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mccainfoodservice.co.uk/content/menu-mixer/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Relationship Id="rId3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www.mccainfoodservice.co.uk/craft-beer" TargetMode="External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hyperlink" Target="http://www.thegriffinstamwick.co.uk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g"/><Relationship Id="rId5" Type="http://schemas.openxmlformats.org/officeDocument/2006/relationships/image" Target="../media/image40.png"/><Relationship Id="rId6" Type="http://schemas.openxmlformats.org/officeDocument/2006/relationships/hyperlink" Target="http://www.thegriffinstamwick.co.uk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478B9A-8F33-E04C-9BC9-D31C7AA32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18406"/>
            <a:ext cx="7555379" cy="10691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5CAEAC5-DA34-C444-8317-04B12F84C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" y="9253253"/>
            <a:ext cx="7566025" cy="1487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737" y="3644191"/>
            <a:ext cx="3411284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1 </a:t>
            </a:r>
            <a:r>
              <a:rPr lang="mr-IN" dirty="0"/>
              <a:t>–</a:t>
            </a:r>
            <a:r>
              <a:rPr lang="en-US" dirty="0"/>
              <a:t> save the designs in </a:t>
            </a:r>
            <a:r>
              <a:rPr lang="en-US" dirty="0" err="1"/>
              <a:t>Powerpoint</a:t>
            </a:r>
            <a:r>
              <a:rPr lang="en-US" dirty="0"/>
              <a:t> to your computer</a:t>
            </a:r>
          </a:p>
          <a:p>
            <a:endParaRPr lang="en-US" dirty="0"/>
          </a:p>
          <a:p>
            <a:r>
              <a:rPr lang="en-US" b="1" dirty="0"/>
              <a:t>STEP 2 </a:t>
            </a:r>
            <a:r>
              <a:rPr lang="mr-IN" dirty="0"/>
              <a:t>–</a:t>
            </a:r>
            <a:r>
              <a:rPr lang="en-US" dirty="0"/>
              <a:t> choose your design </a:t>
            </a:r>
          </a:p>
          <a:p>
            <a:endParaRPr lang="en-US" dirty="0"/>
          </a:p>
          <a:p>
            <a:r>
              <a:rPr lang="en-US" b="1" dirty="0"/>
              <a:t>STEP 3 </a:t>
            </a:r>
            <a:r>
              <a:rPr lang="en-US" dirty="0"/>
              <a:t>- click and move any elements - make bigger or smaller  to create your own template or keep it as is </a:t>
            </a:r>
          </a:p>
          <a:p>
            <a:endParaRPr lang="en-US" dirty="0"/>
          </a:p>
          <a:p>
            <a:r>
              <a:rPr lang="en-US" b="1" dirty="0"/>
              <a:t>STEP 4 </a:t>
            </a:r>
            <a:r>
              <a:rPr lang="mr-IN" dirty="0"/>
              <a:t>–</a:t>
            </a:r>
            <a:r>
              <a:rPr lang="en-US" dirty="0"/>
              <a:t> add your own menu </a:t>
            </a:r>
            <a:br>
              <a:rPr lang="en-US" dirty="0"/>
            </a:br>
            <a:r>
              <a:rPr lang="en-US" dirty="0"/>
              <a:t>or click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 for ideas </a:t>
            </a:r>
          </a:p>
          <a:p>
            <a:endParaRPr lang="en-US" dirty="0"/>
          </a:p>
          <a:p>
            <a:r>
              <a:rPr lang="en-US" b="1" dirty="0"/>
              <a:t>STEP 5 </a:t>
            </a:r>
            <a:r>
              <a:rPr lang="mr-IN" dirty="0"/>
              <a:t>–</a:t>
            </a:r>
            <a:r>
              <a:rPr lang="en-US" dirty="0"/>
              <a:t> add your own pub logo and contact / social media details 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822122" y="8427436"/>
            <a:ext cx="1764344" cy="289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3877021" y="5699148"/>
            <a:ext cx="2539122" cy="8316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38" y="8603430"/>
            <a:ext cx="237600" cy="2274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E7B4B04-7CEC-CB4C-A378-88CD8786B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8" y="-95399"/>
            <a:ext cx="7960461" cy="2538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39" y="1960298"/>
            <a:ext cx="1115304" cy="630102"/>
          </a:xfrm>
        </p:spPr>
        <p:txBody>
          <a:bodyPr/>
          <a:lstStyle/>
          <a:p>
            <a:r>
              <a:rPr lang="en-US" dirty="0"/>
              <a:t>with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10" y="2073748"/>
            <a:ext cx="2295125" cy="3260660"/>
          </a:xfrm>
        </p:spPr>
      </p:pic>
      <p:sp>
        <p:nvSpPr>
          <p:cNvPr id="12" name="Rectangle 11"/>
          <p:cNvSpPr/>
          <p:nvPr/>
        </p:nvSpPr>
        <p:spPr>
          <a:xfrm>
            <a:off x="5154223" y="2498434"/>
            <a:ext cx="1379022" cy="193061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72472" y="4877973"/>
            <a:ext cx="1576246" cy="47395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94335" y="2171803"/>
            <a:ext cx="2025267" cy="264224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471" y="4235824"/>
            <a:ext cx="1277470" cy="1748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98" y="6530829"/>
            <a:ext cx="2147216" cy="3048455"/>
          </a:xfrm>
          <a:prstGeom prst="rect">
            <a:avLst/>
          </a:prstGeom>
        </p:spPr>
      </p:pic>
      <p:pic>
        <p:nvPicPr>
          <p:cNvPr id="3" name="Picture 2" descr="foodservice_solutions_logo_blacktype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17" y="2042961"/>
            <a:ext cx="2676604" cy="54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2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F93B5A-8709-1645-9639-E17A39A65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80789FF-E648-DF40-B844-64FBEE2E7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7575"/>
            <a:ext cx="7555379" cy="10691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80EA88-A8C1-8C4A-970D-064AA06DF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236" y="965200"/>
            <a:ext cx="2997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B6889F-88EF-FC42-9AF6-96338800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7FAC98B-957F-AF40-828F-C33ADE5E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7" y="3593306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31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C0B20A1-F02A-4049-A461-DD24953F2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73BB7B-91E0-8044-B220-33570C4E2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7237" y="3593306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9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A04952F-F8BF-FB44-9134-2523BDF5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0" y="0"/>
            <a:ext cx="7555379" cy="10691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51549" y="8475957"/>
            <a:ext cx="2595232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Transform menu templates into posters quickly and easily by moving elements around the page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070" y="2821084"/>
            <a:ext cx="2484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You can change background </a:t>
            </a:r>
            <a:r>
              <a:rPr lang="en-US" sz="1600" dirty="0" err="1">
                <a:solidFill>
                  <a:schemeClr val="bg1"/>
                </a:solidFill>
              </a:rPr>
              <a:t>colours</a:t>
            </a:r>
            <a:r>
              <a:rPr lang="en-US" sz="1600" dirty="0">
                <a:solidFill>
                  <a:schemeClr val="bg1"/>
                </a:solidFill>
              </a:rPr>
              <a:t> easily to fit with your interior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481" y="4480154"/>
            <a:ext cx="20536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Create emails using the designs. Simply right click over the image once you have added your own information to, then paste into an email. Add a hyperlink to your website and send to you customers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9255D197-685A-AC4F-A44D-A00813762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19" y="369744"/>
            <a:ext cx="2743200" cy="11049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3D569D8-299A-4647-8FB4-66F90D89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70" y="1292864"/>
            <a:ext cx="1115304" cy="63010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with</a:t>
            </a:r>
          </a:p>
        </p:txBody>
      </p:sp>
      <p:sp>
        <p:nvSpPr>
          <p:cNvPr id="26" name="Curved Down Arrow 25">
            <a:extLst>
              <a:ext uri="{FF2B5EF4-FFF2-40B4-BE49-F238E27FC236}">
                <a16:creationId xmlns="" xmlns:a16="http://schemas.microsoft.com/office/drawing/2014/main" id="{45151A1F-515F-DB43-B392-2832D01B80C7}"/>
              </a:ext>
            </a:extLst>
          </p:cNvPr>
          <p:cNvSpPr/>
          <p:nvPr/>
        </p:nvSpPr>
        <p:spPr>
          <a:xfrm rot="232676">
            <a:off x="1860327" y="7194247"/>
            <a:ext cx="1556358" cy="535036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Down Arrow 26">
            <a:extLst>
              <a:ext uri="{FF2B5EF4-FFF2-40B4-BE49-F238E27FC236}">
                <a16:creationId xmlns="" xmlns:a16="http://schemas.microsoft.com/office/drawing/2014/main" id="{82100796-29B7-B549-8C40-446A6955B34F}"/>
              </a:ext>
            </a:extLst>
          </p:cNvPr>
          <p:cNvSpPr/>
          <p:nvPr/>
        </p:nvSpPr>
        <p:spPr>
          <a:xfrm rot="779593">
            <a:off x="4591773" y="551794"/>
            <a:ext cx="1556358" cy="535036"/>
          </a:xfrm>
          <a:prstGeom prst="curved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7A97043-7863-7544-B5D0-C637FC21B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" y="9253253"/>
            <a:ext cx="7566025" cy="148777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770" y="1340216"/>
            <a:ext cx="1732011" cy="240579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157" y="1104902"/>
            <a:ext cx="982258" cy="1386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83" y="3900422"/>
            <a:ext cx="1456740" cy="16064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48" y="5271476"/>
            <a:ext cx="1602479" cy="1392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429" y="4270856"/>
            <a:ext cx="1751555" cy="17371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32" y="7946480"/>
            <a:ext cx="1270792" cy="18362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87" y="7781300"/>
            <a:ext cx="1258442" cy="1786930"/>
          </a:xfrm>
          <a:prstGeom prst="rect">
            <a:avLst/>
          </a:prstGeom>
        </p:spPr>
      </p:pic>
      <p:pic>
        <p:nvPicPr>
          <p:cNvPr id="2" name="Picture 1" descr="foodservice_solutions_logo_whitetype_rgb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12" y="1387866"/>
            <a:ext cx="2264982" cy="5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4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C6ABE8F-8380-1B46-A22E-0EB37C882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" y="0"/>
            <a:ext cx="7555379" cy="106918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EB2F8E4-D4EA-384C-B08B-918C3B95C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33" y="424376"/>
            <a:ext cx="6236408" cy="2554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2637D3C-BEF8-E54E-8AFE-9D74CEA3B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" y="9253253"/>
            <a:ext cx="7566025" cy="14877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A44B4465-A00A-1A4D-A41D-020BBBC90871}"/>
              </a:ext>
            </a:extLst>
          </p:cNvPr>
          <p:cNvSpPr txBox="1">
            <a:spLocks/>
          </p:cNvSpPr>
          <p:nvPr/>
        </p:nvSpPr>
        <p:spPr>
          <a:xfrm>
            <a:off x="3469136" y="1515521"/>
            <a:ext cx="1115304" cy="630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with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44" y="6078980"/>
            <a:ext cx="2921805" cy="2558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2" y="6812572"/>
            <a:ext cx="3665821" cy="2471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0954" y="2804114"/>
            <a:ext cx="2113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Use the designs to create engaging social media content. </a:t>
            </a:r>
          </a:p>
          <a:p>
            <a:endParaRPr lang="en-US" sz="1600" dirty="0"/>
          </a:p>
          <a:p>
            <a:r>
              <a:rPr lang="en-US" sz="1600" dirty="0"/>
              <a:t>Click on the image from the </a:t>
            </a:r>
            <a:r>
              <a:rPr lang="en-US" sz="1600" dirty="0" smtClean="0"/>
              <a:t>template </a:t>
            </a:r>
            <a:r>
              <a:rPr lang="en-US" sz="1600" dirty="0"/>
              <a:t>you want to use, right click and  save as a jpeg to your files then upload onto the social media </a:t>
            </a:r>
            <a:r>
              <a:rPr lang="en-US" sz="1600" dirty="0" smtClean="0"/>
              <a:t>of </a:t>
            </a:r>
            <a:r>
              <a:rPr lang="en-US" sz="1600" dirty="0"/>
              <a:t>your choice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847" y="2794608"/>
            <a:ext cx="4311679" cy="3116631"/>
          </a:xfr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87F36C2-5DD5-6C47-BC36-386E27E85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743" y="7717739"/>
            <a:ext cx="950083" cy="10848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87F36C2-5DD5-6C47-BC36-386E27E856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1003" y="7069509"/>
            <a:ext cx="506092" cy="577878"/>
          </a:xfrm>
          <a:prstGeom prst="rect">
            <a:avLst/>
          </a:prstGeom>
        </p:spPr>
      </p:pic>
      <p:pic>
        <p:nvPicPr>
          <p:cNvPr id="2" name="Picture 1" descr="foodservice_solutions_logo_blacktype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073" y="1513093"/>
            <a:ext cx="3221994" cy="6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A04952F-F8BF-FB44-9134-2523BDF5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6" y="-325332"/>
            <a:ext cx="7555379" cy="10691813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itle 1">
            <a:extLst>
              <a:ext uri="{FF2B5EF4-FFF2-40B4-BE49-F238E27FC236}">
                <a16:creationId xmlns="" xmlns:a16="http://schemas.microsoft.com/office/drawing/2014/main" id="{C3D569D8-299A-4647-8FB4-66F90D893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2" y="226985"/>
            <a:ext cx="5566807" cy="63010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Key Calendar Dates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7A97043-7863-7544-B5D0-C637FC21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14017"/>
            <a:ext cx="7566025" cy="1487773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396815" y="1640477"/>
            <a:ext cx="3036831" cy="2874359"/>
          </a:xfrm>
          <a:prstGeom prst="rect">
            <a:avLst/>
          </a:prstGeom>
          <a:ln w="444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188984" indent="-188984" algn="l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 smtClean="0">
                <a:solidFill>
                  <a:schemeClr val="bg1"/>
                </a:solidFill>
              </a:rPr>
              <a:t>Jan </a:t>
            </a:r>
            <a:r>
              <a:rPr lang="mr-IN" sz="1800" dirty="0" smtClean="0">
                <a:solidFill>
                  <a:schemeClr val="bg1"/>
                </a:solidFill>
              </a:rPr>
              <a:t>–</a:t>
            </a:r>
            <a:r>
              <a:rPr lang="en-GB" sz="1800" dirty="0" smtClean="0">
                <a:solidFill>
                  <a:schemeClr val="bg1"/>
                </a:solidFill>
              </a:rPr>
              <a:t> Mar</a:t>
            </a:r>
          </a:p>
          <a:p>
            <a:r>
              <a:rPr lang="en-GB" sz="1800" dirty="0">
                <a:solidFill>
                  <a:schemeClr val="bg1"/>
                </a:solidFill>
              </a:rPr>
              <a:t>Chinese New Year</a:t>
            </a:r>
          </a:p>
          <a:p>
            <a:r>
              <a:rPr lang="en-GB" sz="1800" dirty="0">
                <a:solidFill>
                  <a:schemeClr val="bg1"/>
                </a:solidFill>
              </a:rPr>
              <a:t>Valentine’s 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St Patricks 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Mothering Sunday</a:t>
            </a:r>
          </a:p>
          <a:p>
            <a:r>
              <a:rPr lang="en-GB" sz="1800" dirty="0">
                <a:solidFill>
                  <a:schemeClr val="bg1"/>
                </a:solidFill>
              </a:rPr>
              <a:t>British Pie Week 5 – 11th March</a:t>
            </a:r>
          </a:p>
          <a:p>
            <a:r>
              <a:rPr lang="en-GB" sz="1800" dirty="0">
                <a:solidFill>
                  <a:schemeClr val="bg1"/>
                </a:solidFill>
              </a:rPr>
              <a:t>Fish </a:t>
            </a:r>
            <a:r>
              <a:rPr lang="en-GB" sz="1800" dirty="0" smtClean="0">
                <a:solidFill>
                  <a:schemeClr val="bg1"/>
                </a:solidFill>
              </a:rPr>
              <a:t>Friday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Easter 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GB" sz="1200" dirty="0" smtClean="0">
              <a:solidFill>
                <a:schemeClr val="bg1"/>
              </a:solidFill>
            </a:endParaRPr>
          </a:p>
          <a:p>
            <a:endParaRPr lang="en-GB" sz="868" dirty="0" smtClean="0">
              <a:solidFill>
                <a:schemeClr val="bg1"/>
              </a:solidFill>
            </a:endParaRPr>
          </a:p>
          <a:p>
            <a:endParaRPr lang="en-US" sz="868" dirty="0">
              <a:solidFill>
                <a:schemeClr val="bg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064362" y="1653910"/>
            <a:ext cx="3163541" cy="2874359"/>
          </a:xfrm>
          <a:prstGeom prst="rect">
            <a:avLst/>
          </a:prstGeom>
          <a:ln w="47625">
            <a:solidFill>
              <a:schemeClr val="bg1"/>
            </a:solidFill>
          </a:ln>
        </p:spPr>
        <p:txBody>
          <a:bodyPr vert="horz" lIns="56698" tIns="28349" rIns="56698" bIns="2834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934">
              <a:spcBef>
                <a:spcPts val="827"/>
              </a:spcBef>
            </a:pPr>
            <a:r>
              <a:rPr lang="en-GB" sz="1800" dirty="0">
                <a:solidFill>
                  <a:schemeClr val="bg1"/>
                </a:solidFill>
              </a:rPr>
              <a:t>Apr – June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Fathers Day  17th June 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Beer Day Britain 15th June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British Sandwich Week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Bottomless Brunch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Tapas Tuesday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Italian/curry night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bg1"/>
              </a:solidFill>
            </a:endParaRPr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396815" y="5020575"/>
            <a:ext cx="3036831" cy="3791180"/>
          </a:xfrm>
          <a:prstGeom prst="rect">
            <a:avLst/>
          </a:prstGeom>
          <a:ln w="47625">
            <a:solidFill>
              <a:schemeClr val="bg1"/>
            </a:solidFill>
          </a:ln>
        </p:spPr>
        <p:txBody>
          <a:bodyPr vert="horz" lIns="56698" tIns="28349" rIns="56698" bIns="2834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934">
              <a:spcBef>
                <a:spcPts val="827"/>
              </a:spcBef>
            </a:pPr>
            <a:r>
              <a:rPr lang="en-GB" sz="1800" dirty="0">
                <a:solidFill>
                  <a:schemeClr val="bg1"/>
                </a:solidFill>
              </a:rPr>
              <a:t>Jul –Sep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British Food </a:t>
            </a:r>
            <a:r>
              <a:rPr lang="en-GB" sz="1800" dirty="0" smtClean="0">
                <a:solidFill>
                  <a:schemeClr val="bg1"/>
                </a:solidFill>
              </a:rPr>
              <a:t>Fortnight </a:t>
            </a:r>
            <a:endParaRPr lang="en-GB" sz="1800" dirty="0">
              <a:solidFill>
                <a:schemeClr val="bg1"/>
              </a:solidFill>
            </a:endParaRP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Wimbledon Fortnight 2-15th July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Scottish Food &amp; Drink Fortnight </a:t>
            </a:r>
            <a:br>
              <a:rPr lang="en-GB" sz="1800" dirty="0">
                <a:solidFill>
                  <a:schemeClr val="bg1"/>
                </a:solidFill>
              </a:rPr>
            </a:br>
            <a:r>
              <a:rPr lang="en-GB" sz="1800" dirty="0">
                <a:solidFill>
                  <a:schemeClr val="bg1"/>
                </a:solidFill>
              </a:rPr>
              <a:t>Sep 1 – 16th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Mr. Hyde National Burger Day- August 23rd</a:t>
            </a:r>
            <a:endParaRPr lang="en-US" sz="1800" dirty="0">
              <a:solidFill>
                <a:schemeClr val="bg1"/>
              </a:solidFill>
            </a:endParaRP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World </a:t>
            </a:r>
            <a:r>
              <a:rPr lang="en-US" sz="1800" dirty="0" smtClean="0">
                <a:solidFill>
                  <a:schemeClr val="bg1"/>
                </a:solidFill>
              </a:rPr>
              <a:t>cup</a:t>
            </a:r>
          </a:p>
          <a:p>
            <a:pPr marL="188984" indent="-188984" algn="l" defTabSz="755934">
              <a:spcBef>
                <a:spcPts val="827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Sunday roast 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GB" sz="868" dirty="0" smtClean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4119878" y="5045756"/>
            <a:ext cx="3163541" cy="37579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188984" indent="-188984" defTabSz="755934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marL="0" indent="0" algn="ctr">
              <a:buNone/>
            </a:pPr>
            <a:r>
              <a:rPr lang="en-GB" dirty="0"/>
              <a:t>Oct – Dec</a:t>
            </a:r>
          </a:p>
          <a:p>
            <a:r>
              <a:rPr lang="en-GB" dirty="0" smtClean="0"/>
              <a:t>Halloween</a:t>
            </a:r>
            <a:endParaRPr lang="en-GB" dirty="0"/>
          </a:p>
          <a:p>
            <a:r>
              <a:rPr lang="en-GB" dirty="0"/>
              <a:t>UK Sausage Week 29th Oct </a:t>
            </a:r>
            <a:r>
              <a:rPr lang="mr-IN" dirty="0"/>
              <a:t>–</a:t>
            </a:r>
            <a:r>
              <a:rPr lang="en-GB" dirty="0"/>
              <a:t> 4th Nov</a:t>
            </a:r>
          </a:p>
          <a:p>
            <a:r>
              <a:rPr lang="en-GB" dirty="0" smtClean="0"/>
              <a:t>Vegan Day- 1st </a:t>
            </a:r>
            <a:r>
              <a:rPr lang="en-GB" dirty="0"/>
              <a:t>Nov </a:t>
            </a:r>
          </a:p>
          <a:p>
            <a:r>
              <a:rPr lang="en-GB" dirty="0" smtClean="0"/>
              <a:t>Bonfire Night</a:t>
            </a:r>
            <a:endParaRPr lang="en-GB" dirty="0"/>
          </a:p>
          <a:p>
            <a:r>
              <a:rPr lang="en-GB" dirty="0"/>
              <a:t>Christmas</a:t>
            </a:r>
          </a:p>
          <a:p>
            <a:r>
              <a:rPr lang="en-GB" dirty="0"/>
              <a:t>New Years </a:t>
            </a:r>
            <a:r>
              <a:rPr lang="en-GB" dirty="0" smtClean="0"/>
              <a:t>Eve</a:t>
            </a:r>
          </a:p>
          <a:p>
            <a:r>
              <a:rPr lang="en-GB" dirty="0" smtClean="0"/>
              <a:t>Burns Night- 25</a:t>
            </a:r>
            <a:r>
              <a:rPr lang="en-GB" baseline="30000" dirty="0" smtClean="0"/>
              <a:t>th</a:t>
            </a:r>
            <a:r>
              <a:rPr lang="en-GB" dirty="0" smtClean="0"/>
              <a:t> Jan 2019</a:t>
            </a:r>
          </a:p>
          <a:p>
            <a:r>
              <a:rPr lang="en-GB" dirty="0" smtClean="0"/>
              <a:t>Chinese New year</a:t>
            </a:r>
          </a:p>
          <a:p>
            <a:r>
              <a:rPr lang="en-GB" dirty="0" smtClean="0"/>
              <a:t>Rugby 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134968" y="7759158"/>
            <a:ext cx="3304759" cy="69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984" indent="-188984" defTabSz="755934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  <a:p>
            <a:pPr marL="188984" indent="-188984" defTabSz="755934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</a:pPr>
            <a:endParaRPr lang="en-GB" sz="1800" dirty="0" smtClean="0">
              <a:solidFill>
                <a:schemeClr val="bg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4053714" y="4968837"/>
            <a:ext cx="3163541" cy="3791180"/>
          </a:xfrm>
          <a:prstGeom prst="rect">
            <a:avLst/>
          </a:prstGeom>
          <a:ln w="47625">
            <a:solidFill>
              <a:schemeClr val="bg1"/>
            </a:solidFill>
          </a:ln>
        </p:spPr>
        <p:txBody>
          <a:bodyPr vert="horz" lIns="56698" tIns="28349" rIns="56698" bIns="2834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868" dirty="0" smtClean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  <a:p>
            <a:endParaRPr lang="en-GB" sz="868" dirty="0"/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C3D569D8-299A-4647-8FB4-66F90D89322F}"/>
              </a:ext>
            </a:extLst>
          </p:cNvPr>
          <p:cNvSpPr txBox="1">
            <a:spLocks/>
          </p:cNvSpPr>
          <p:nvPr/>
        </p:nvSpPr>
        <p:spPr>
          <a:xfrm>
            <a:off x="1270310" y="9002443"/>
            <a:ext cx="5566807" cy="6301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7559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Visit the downloads section of the McCain Foodservice  website for more designs 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Picture 1" descr="foodservice_solutions_logo_whitetype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867" y="226985"/>
            <a:ext cx="2503476" cy="6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1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F7A6986-CCE1-344D-B23A-D7C1E6E08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379" cy="106918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39A7D3D-40B2-2347-A39A-6A53F2E02373}"/>
              </a:ext>
            </a:extLst>
          </p:cNvPr>
          <p:cNvSpPr/>
          <p:nvPr/>
        </p:nvSpPr>
        <p:spPr>
          <a:xfrm>
            <a:off x="0" y="1612106"/>
            <a:ext cx="7559675" cy="162401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87F36C2-5DD5-6C47-BC36-386E27E85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233" y="473823"/>
            <a:ext cx="3536911" cy="403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ABDC9EE-6B07-EA47-A78D-EE9412B49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994" y="4924424"/>
            <a:ext cx="4257388" cy="7548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3A3581F-48DB-F844-A9A1-E2A36F250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698" y="4356893"/>
            <a:ext cx="4257388" cy="754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4EB3B5E-9E9D-D648-BB39-E31FCB407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196" y="8982502"/>
            <a:ext cx="1513948" cy="15139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8473" y="9308432"/>
            <a:ext cx="3778250" cy="11880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i="1" dirty="0"/>
              <a:t>Book now</a:t>
            </a:r>
          </a:p>
          <a:p>
            <a:pPr algn="ctr"/>
            <a:r>
              <a:rPr lang="en-US" dirty="0"/>
              <a:t>Tel: </a:t>
            </a:r>
            <a:r>
              <a:rPr lang="en-US" b="1" dirty="0"/>
              <a:t>01933 355555 </a:t>
            </a:r>
            <a:r>
              <a:rPr lang="en-US" dirty="0"/>
              <a:t>or visit </a:t>
            </a:r>
            <a:r>
              <a:rPr lang="en-US" b="1" dirty="0" err="1"/>
              <a:t>www.thegriffinstamwick.co.uk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692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DB6978-E3A5-9542-A135-908F6D27C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379" cy="10691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5BA679F-5875-BA4E-AD33-1D1A9F45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00" y="324732"/>
            <a:ext cx="4717375" cy="2139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31FCD09-0688-EA48-A277-3D1E203132E8}"/>
              </a:ext>
            </a:extLst>
          </p:cNvPr>
          <p:cNvSpPr txBox="1"/>
          <p:nvPr/>
        </p:nvSpPr>
        <p:spPr>
          <a:xfrm>
            <a:off x="8850086" y="7805057"/>
            <a:ext cx="352982" cy="3939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792BAE3-29E4-8F46-B6BB-93F753DD2C6B}"/>
              </a:ext>
            </a:extLst>
          </p:cNvPr>
          <p:cNvSpPr txBox="1"/>
          <p:nvPr/>
        </p:nvSpPr>
        <p:spPr>
          <a:xfrm>
            <a:off x="-1666215" y="10208943"/>
            <a:ext cx="10869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Download your copy at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www.mccainfoodservice.co.uk/craft-beer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7A1AB2-E6A9-B44D-AE3B-3D4CED7C6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9838">
            <a:off x="4373849" y="3903849"/>
            <a:ext cx="2386957" cy="33778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F9C2A2-FFC0-8F41-9DE5-965343D83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450" y="7232761"/>
            <a:ext cx="3963835" cy="2820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65E0B1A-9978-5841-B54C-31D8F949C3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92405">
            <a:off x="420389" y="4583131"/>
            <a:ext cx="3944698" cy="28050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5914" y="2514438"/>
            <a:ext cx="37782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Make more from your menu with our guide to craft beer and food pairing.  Discover the perfect beers for your pub classic  dishes.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38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27A0F14-6122-1C4F-B969-2493343DE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379" cy="10691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7326D3-C3BE-B249-A76B-263D1D35E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797" y="7113042"/>
            <a:ext cx="4227238" cy="2835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9E5CE9-888E-B246-9983-E431BE5F4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154" y="1193005"/>
            <a:ext cx="2333881" cy="30310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FC5C5DF-A58B-9642-8D86-22E3ECD8D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7339" y="308938"/>
            <a:ext cx="671513" cy="92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6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F87D90F-0635-E045-B5CB-1A3AFD44BF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3" t="6662" r="6963" b="11626"/>
          <a:stretch/>
        </p:blipFill>
        <p:spPr>
          <a:xfrm>
            <a:off x="2149" y="0"/>
            <a:ext cx="7557526" cy="10691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356003F-D678-A54F-A285-ADBEFA1FF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359" y="3287058"/>
            <a:ext cx="3580955" cy="33861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07E7E8-F630-8D47-81C7-E510CD54C17A}"/>
              </a:ext>
            </a:extLst>
          </p:cNvPr>
          <p:cNvSpPr txBox="1"/>
          <p:nvPr/>
        </p:nvSpPr>
        <p:spPr>
          <a:xfrm rot="23907">
            <a:off x="1709735" y="7439761"/>
            <a:ext cx="4140200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Book now</a:t>
            </a:r>
          </a:p>
          <a:p>
            <a:pPr algn="ctr"/>
            <a:r>
              <a:rPr lang="en-US" dirty="0"/>
              <a:t>Tel: </a:t>
            </a:r>
            <a:r>
              <a:rPr lang="en-US" b="1" dirty="0"/>
              <a:t>01933 355555 </a:t>
            </a:r>
            <a:r>
              <a:rPr lang="en-US" dirty="0"/>
              <a:t>or visit </a:t>
            </a:r>
            <a:r>
              <a:rPr lang="en-US" b="1" dirty="0">
                <a:hlinkClick r:id="rId4"/>
              </a:rPr>
              <a:t>www.thegriffinstamwick.co.uk</a:t>
            </a:r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BAC68608-383A-D64C-B6E9-418D21FD78D3}"/>
              </a:ext>
            </a:extLst>
          </p:cNvPr>
          <p:cNvSpPr txBox="1"/>
          <p:nvPr/>
        </p:nvSpPr>
        <p:spPr>
          <a:xfrm>
            <a:off x="1937107" y="6296297"/>
            <a:ext cx="3865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Saturday  </a:t>
            </a:r>
            <a:r>
              <a:rPr lang="en-US" sz="2800" b="1" dirty="0"/>
              <a:t>10PM – 3PM</a:t>
            </a:r>
          </a:p>
        </p:txBody>
      </p:sp>
    </p:spTree>
    <p:extLst>
      <p:ext uri="{BB962C8B-B14F-4D97-AF65-F5344CB8AC3E}">
        <p14:creationId xmlns:p14="http://schemas.microsoft.com/office/powerpoint/2010/main" val="397186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307D64-2AA9-3247-A08E-EDFC73555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5379" cy="106918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C27D4C8-9C2A-C549-AB62-B3222A0CCE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892">
            <a:off x="703974" y="1620680"/>
            <a:ext cx="6120344" cy="7961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927F97-885B-E540-AD30-746FA8908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38" y="647396"/>
            <a:ext cx="6115433" cy="30222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158F066-5DB2-2544-AA38-E2509B8BD6A2}"/>
              </a:ext>
            </a:extLst>
          </p:cNvPr>
          <p:cNvSpPr/>
          <p:nvPr/>
        </p:nvSpPr>
        <p:spPr>
          <a:xfrm>
            <a:off x="-296705" y="8381460"/>
            <a:ext cx="5026387" cy="1615042"/>
          </a:xfrm>
          <a:prstGeom prst="rect">
            <a:avLst/>
          </a:prstGeom>
          <a:solidFill>
            <a:srgbClr val="FF8AD8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2593332-3C57-FB4D-AFED-A01CE1665491}"/>
              </a:ext>
            </a:extLst>
          </p:cNvPr>
          <p:cNvSpPr txBox="1"/>
          <p:nvPr/>
        </p:nvSpPr>
        <p:spPr>
          <a:xfrm rot="23907">
            <a:off x="617752" y="8525383"/>
            <a:ext cx="4140200" cy="148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Book now</a:t>
            </a:r>
          </a:p>
          <a:p>
            <a:pPr algn="ctr"/>
            <a:r>
              <a:rPr lang="en-US" dirty="0"/>
              <a:t>Tel: </a:t>
            </a:r>
            <a:r>
              <a:rPr lang="en-US" b="1" dirty="0"/>
              <a:t>01933 355555 </a:t>
            </a:r>
            <a:r>
              <a:rPr lang="en-US" dirty="0"/>
              <a:t>or visit </a:t>
            </a:r>
            <a:r>
              <a:rPr lang="en-US" b="1" dirty="0">
                <a:hlinkClick r:id="rId6"/>
              </a:rPr>
              <a:t>www.thegriffinstamwick.co.uk</a:t>
            </a:r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3573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4554</TotalTime>
  <Words>331</Words>
  <Application>Microsoft Macintosh PowerPoint</Application>
  <PresentationFormat>Custom</PresentationFormat>
  <Paragraphs>72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with</vt:lpstr>
      <vt:lpstr>with</vt:lpstr>
      <vt:lpstr>PowerPoint Presentation</vt:lpstr>
      <vt:lpstr>Key Calendar Dates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Harding</dc:creator>
  <cp:lastModifiedBy>Oliver Buckley</cp:lastModifiedBy>
  <cp:revision>112</cp:revision>
  <dcterms:created xsi:type="dcterms:W3CDTF">2018-01-15T12:38:51Z</dcterms:created>
  <dcterms:modified xsi:type="dcterms:W3CDTF">2019-04-09T11:27:29Z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2559992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