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4"/>
  </p:notesMasterIdLst>
  <p:sldIdLst>
    <p:sldId id="265" r:id="rId2"/>
    <p:sldId id="264" r:id="rId3"/>
    <p:sldId id="269" r:id="rId4"/>
    <p:sldId id="297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98" r:id="rId13"/>
  </p:sldIdLst>
  <p:sldSz cx="7559675" cy="1069181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37"/>
    <p:restoredTop sz="94632"/>
  </p:normalViewPr>
  <p:slideViewPr>
    <p:cSldViewPr snapToGrid="0" snapToObjects="1">
      <p:cViewPr>
        <p:scale>
          <a:sx n="63" d="100"/>
          <a:sy n="63" d="100"/>
        </p:scale>
        <p:origin x="-2680" y="-168"/>
      </p:cViewPr>
      <p:guideLst>
        <p:guide orient="horz" pos="3367"/>
        <p:guide pos="23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1138E5-1310-534B-8A5E-50CC0B8D4923}" type="datetimeFigureOut">
              <a:rPr lang="en-US" smtClean="0"/>
              <a:t>09/04/19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FD59A6-2E8D-404F-BB00-02BF5BC621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417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5BC24B-9DEC-2148-9BD9-141A19EE4A9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4057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1C93B-3E35-A54D-ADD9-0B2D4F8F24C8}" type="datetimeFigureOut">
              <a:rPr lang="en-US" smtClean="0"/>
              <a:t>09/04/19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3AC5A-A9B5-1D4F-B336-038852324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853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1C93B-3E35-A54D-ADD9-0B2D4F8F24C8}" type="datetimeFigureOut">
              <a:rPr lang="en-US" smtClean="0"/>
              <a:t>09/04/19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3AC5A-A9B5-1D4F-B336-038852324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38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1C93B-3E35-A54D-ADD9-0B2D4F8F24C8}" type="datetimeFigureOut">
              <a:rPr lang="en-US" smtClean="0"/>
              <a:t>09/04/19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3AC5A-A9B5-1D4F-B336-038852324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053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1C93B-3E35-A54D-ADD9-0B2D4F8F24C8}" type="datetimeFigureOut">
              <a:rPr lang="en-US" smtClean="0"/>
              <a:t>09/04/19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3AC5A-A9B5-1D4F-B336-038852324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727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1C93B-3E35-A54D-ADD9-0B2D4F8F24C8}" type="datetimeFigureOut">
              <a:rPr lang="en-US" smtClean="0"/>
              <a:t>09/04/19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3AC5A-A9B5-1D4F-B336-038852324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939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1C93B-3E35-A54D-ADD9-0B2D4F8F24C8}" type="datetimeFigureOut">
              <a:rPr lang="en-US" smtClean="0"/>
              <a:t>09/04/19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3AC5A-A9B5-1D4F-B336-038852324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400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1C93B-3E35-A54D-ADD9-0B2D4F8F24C8}" type="datetimeFigureOut">
              <a:rPr lang="en-US" smtClean="0"/>
              <a:t>09/04/19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3AC5A-A9B5-1D4F-B336-038852324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254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1C93B-3E35-A54D-ADD9-0B2D4F8F24C8}" type="datetimeFigureOut">
              <a:rPr lang="en-US" smtClean="0"/>
              <a:t>09/04/19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3AC5A-A9B5-1D4F-B336-038852324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626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1C93B-3E35-A54D-ADD9-0B2D4F8F24C8}" type="datetimeFigureOut">
              <a:rPr lang="en-US" smtClean="0"/>
              <a:t>09/04/19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3AC5A-A9B5-1D4F-B336-038852324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432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1C93B-3E35-A54D-ADD9-0B2D4F8F24C8}" type="datetimeFigureOut">
              <a:rPr lang="en-US" smtClean="0"/>
              <a:t>09/04/19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3AC5A-A9B5-1D4F-B336-038852324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194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1C93B-3E35-A54D-ADD9-0B2D4F8F24C8}" type="datetimeFigureOut">
              <a:rPr lang="en-US" smtClean="0"/>
              <a:t>09/04/19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3AC5A-A9B5-1D4F-B336-038852324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415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1C93B-3E35-A54D-ADD9-0B2D4F8F24C8}" type="datetimeFigureOut">
              <a:rPr lang="en-US" smtClean="0"/>
              <a:t>09/04/19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D3AC5A-A9B5-1D4F-B336-038852324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834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ccainfoodservice.co.uk/content/menu-mixer/" TargetMode="External"/><Relationship Id="rId4" Type="http://schemas.openxmlformats.org/officeDocument/2006/relationships/image" Target="../media/image2.jpe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4" Type="http://schemas.openxmlformats.org/officeDocument/2006/relationships/image" Target="../media/image33.png"/><Relationship Id="rId5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4" Type="http://schemas.openxmlformats.org/officeDocument/2006/relationships/image" Target="../media/image37.png"/><Relationship Id="rId5" Type="http://schemas.openxmlformats.org/officeDocument/2006/relationships/image" Target="../media/image38.png"/><Relationship Id="rId6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hyperlink" Target="http://www.thegriffinstamwick.co.uk/" TargetMode="External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hyperlink" Target="http://www.thegriffinstamwick.co.uk/" TargetMode="External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hyperlink" Target="http://www.thegriffinstamwick.co.uk/" TargetMode="External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4" Type="http://schemas.openxmlformats.org/officeDocument/2006/relationships/image" Target="../media/image26.jpeg"/><Relationship Id="rId5" Type="http://schemas.openxmlformats.org/officeDocument/2006/relationships/image" Target="../media/image27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424562DE-1347-2D4D-B660-A371581F11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329" y="-1"/>
            <a:ext cx="7576003" cy="10762331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F50F84A6-539D-F041-9D29-60673558124D}"/>
              </a:ext>
            </a:extLst>
          </p:cNvPr>
          <p:cNvSpPr txBox="1"/>
          <p:nvPr/>
        </p:nvSpPr>
        <p:spPr>
          <a:xfrm>
            <a:off x="465737" y="3644191"/>
            <a:ext cx="3411284" cy="4918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STEP 1 </a:t>
            </a:r>
            <a:r>
              <a:rPr lang="mr-IN" dirty="0"/>
              <a:t>–</a:t>
            </a:r>
            <a:r>
              <a:rPr lang="en-US" dirty="0"/>
              <a:t> save the designs in </a:t>
            </a:r>
            <a:r>
              <a:rPr lang="en-US" dirty="0" err="1"/>
              <a:t>Powerpoint</a:t>
            </a:r>
            <a:r>
              <a:rPr lang="en-US" dirty="0"/>
              <a:t> to your computer</a:t>
            </a:r>
          </a:p>
          <a:p>
            <a:endParaRPr lang="en-US" dirty="0"/>
          </a:p>
          <a:p>
            <a:r>
              <a:rPr lang="en-US" b="1" dirty="0"/>
              <a:t>STEP 2 </a:t>
            </a:r>
            <a:r>
              <a:rPr lang="mr-IN" dirty="0"/>
              <a:t>–</a:t>
            </a:r>
            <a:r>
              <a:rPr lang="en-US" dirty="0"/>
              <a:t> choose your design </a:t>
            </a:r>
          </a:p>
          <a:p>
            <a:endParaRPr lang="en-US" dirty="0"/>
          </a:p>
          <a:p>
            <a:r>
              <a:rPr lang="en-US" b="1" dirty="0"/>
              <a:t>STEP 3 </a:t>
            </a:r>
            <a:r>
              <a:rPr lang="en-US" dirty="0"/>
              <a:t>- click and move any elements - make bigger or smaller to create your own template or keep it as is </a:t>
            </a:r>
          </a:p>
          <a:p>
            <a:endParaRPr lang="en-US" dirty="0"/>
          </a:p>
          <a:p>
            <a:r>
              <a:rPr lang="en-US" b="1" dirty="0"/>
              <a:t>STEP 4 </a:t>
            </a:r>
            <a:r>
              <a:rPr lang="mr-IN" dirty="0"/>
              <a:t>–</a:t>
            </a:r>
            <a:r>
              <a:rPr lang="en-US" dirty="0"/>
              <a:t> add your own menu </a:t>
            </a:r>
            <a:br>
              <a:rPr lang="en-US" dirty="0"/>
            </a:br>
            <a:r>
              <a:rPr lang="en-US" dirty="0"/>
              <a:t>or click </a:t>
            </a:r>
            <a:r>
              <a:rPr lang="en-US" dirty="0">
                <a:hlinkClick r:id="rId3"/>
              </a:rPr>
              <a:t>here</a:t>
            </a:r>
            <a:r>
              <a:rPr lang="en-US" dirty="0"/>
              <a:t> for ideas </a:t>
            </a:r>
          </a:p>
          <a:p>
            <a:endParaRPr lang="en-US" dirty="0"/>
          </a:p>
          <a:p>
            <a:r>
              <a:rPr lang="en-US" b="1" dirty="0"/>
              <a:t>STEP 5 </a:t>
            </a:r>
            <a:r>
              <a:rPr lang="mr-IN" dirty="0"/>
              <a:t>–</a:t>
            </a:r>
            <a:r>
              <a:rPr lang="en-US" dirty="0"/>
              <a:t> add your own pub logo and contact / social media details 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xmlns="" id="{A3D2C250-16C5-F742-9EF2-54407E5C0DB9}"/>
              </a:ext>
            </a:extLst>
          </p:cNvPr>
          <p:cNvCxnSpPr>
            <a:cxnSpLocks/>
          </p:cNvCxnSpPr>
          <p:nvPr/>
        </p:nvCxnSpPr>
        <p:spPr>
          <a:xfrm>
            <a:off x="2822122" y="8427436"/>
            <a:ext cx="1764344" cy="28970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xmlns="" id="{7DE5D3E5-7569-2040-8F22-A38C71522CAA}"/>
              </a:ext>
            </a:extLst>
          </p:cNvPr>
          <p:cNvCxnSpPr>
            <a:cxnSpLocks/>
          </p:cNvCxnSpPr>
          <p:nvPr/>
        </p:nvCxnSpPr>
        <p:spPr>
          <a:xfrm flipV="1">
            <a:off x="3877021" y="5699148"/>
            <a:ext cx="2539122" cy="83168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F53676B7-F295-E543-A3FA-25285EB9BB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2938" y="8603430"/>
            <a:ext cx="237600" cy="227417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38A5C7BA-194B-E948-B696-2E240C11B7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8" y="-95399"/>
            <a:ext cx="7960461" cy="2538948"/>
          </a:xfrm>
          <a:prstGeom prst="rect">
            <a:avLst/>
          </a:prstGeom>
        </p:spPr>
      </p:pic>
      <p:sp>
        <p:nvSpPr>
          <p:cNvPr id="31" name="Title 1">
            <a:extLst>
              <a:ext uri="{FF2B5EF4-FFF2-40B4-BE49-F238E27FC236}">
                <a16:creationId xmlns:a16="http://schemas.microsoft.com/office/drawing/2014/main" xmlns="" id="{C019FBB4-9496-DD4F-814C-2D77237D1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839" y="1960298"/>
            <a:ext cx="1115304" cy="630102"/>
          </a:xfrm>
        </p:spPr>
        <p:txBody>
          <a:bodyPr/>
          <a:lstStyle/>
          <a:p>
            <a:r>
              <a:rPr lang="en-US" dirty="0"/>
              <a:t>with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821E49BB-07D1-3447-A57C-74641EEEE4D5}"/>
              </a:ext>
            </a:extLst>
          </p:cNvPr>
          <p:cNvSpPr/>
          <p:nvPr/>
        </p:nvSpPr>
        <p:spPr>
          <a:xfrm>
            <a:off x="4794335" y="2171803"/>
            <a:ext cx="2025267" cy="2642243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C7E1FE65-2FAE-5544-A99C-81178C932BEF}"/>
              </a:ext>
            </a:extLst>
          </p:cNvPr>
          <p:cNvSpPr/>
          <p:nvPr/>
        </p:nvSpPr>
        <p:spPr>
          <a:xfrm>
            <a:off x="5169696" y="2480017"/>
            <a:ext cx="1379022" cy="1930618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FF93C5A1-8797-0B47-B578-034DC4271093}"/>
              </a:ext>
            </a:extLst>
          </p:cNvPr>
          <p:cNvSpPr/>
          <p:nvPr/>
        </p:nvSpPr>
        <p:spPr>
          <a:xfrm>
            <a:off x="4972472" y="4877973"/>
            <a:ext cx="1576246" cy="473956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xmlns="" id="{F48E72C0-A150-7F4E-9514-B546C0BD19BD}"/>
              </a:ext>
            </a:extLst>
          </p:cNvPr>
          <p:cNvCxnSpPr/>
          <p:nvPr/>
        </p:nvCxnSpPr>
        <p:spPr>
          <a:xfrm flipV="1">
            <a:off x="3563471" y="4235824"/>
            <a:ext cx="1277470" cy="17481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foodservice_solutions_logo_blacktype_rgb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917" y="2042961"/>
            <a:ext cx="2676604" cy="547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5724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C8E309AC-8D01-7041-85CC-719AB113F3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8" y="0"/>
            <a:ext cx="7555379" cy="1069181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47DE3AE-5DF4-2B49-82AA-BA4E6B009D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97452"/>
            <a:ext cx="7559675" cy="648501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3BF413C-B6A8-0942-88B4-7972BFFABB23}"/>
              </a:ext>
            </a:extLst>
          </p:cNvPr>
          <p:cNvSpPr txBox="1"/>
          <p:nvPr/>
        </p:nvSpPr>
        <p:spPr>
          <a:xfrm>
            <a:off x="1297893" y="6904511"/>
            <a:ext cx="4963885" cy="20559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Impact" panose="020B0806030902050204" pitchFamily="34" charset="0"/>
              </a:rPr>
              <a:t>Saturday 24</a:t>
            </a:r>
            <a:r>
              <a:rPr lang="en-GB" sz="3600" baseline="30000" dirty="0">
                <a:latin typeface="Impact" panose="020B0806030902050204" pitchFamily="34" charset="0"/>
              </a:rPr>
              <a:t>th</a:t>
            </a:r>
            <a:r>
              <a:rPr lang="en-GB" sz="3600" dirty="0">
                <a:latin typeface="Impact" panose="020B0806030902050204" pitchFamily="34" charset="0"/>
              </a:rPr>
              <a:t> March </a:t>
            </a:r>
          </a:p>
          <a:p>
            <a:pPr algn="ctr"/>
            <a:r>
              <a:rPr lang="en-GB" sz="3600" dirty="0">
                <a:latin typeface="Impact" panose="020B0806030902050204" pitchFamily="34" charset="0"/>
              </a:rPr>
              <a:t>2pm </a:t>
            </a:r>
          </a:p>
          <a:p>
            <a:pPr algn="ctr"/>
            <a:r>
              <a:rPr lang="en-GB" sz="3600" dirty="0">
                <a:latin typeface="Impact" panose="020B0806030902050204" pitchFamily="34" charset="0"/>
              </a:rPr>
              <a:t>Wrexham v’s Swansea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00DE067-D9A7-9A4F-BB23-660D44B6A6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2862" y="8982502"/>
            <a:ext cx="1513948" cy="151394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B2C6F58-0C23-9249-8414-1441207FECBE}"/>
              </a:ext>
            </a:extLst>
          </p:cNvPr>
          <p:cNvSpPr/>
          <p:nvPr/>
        </p:nvSpPr>
        <p:spPr>
          <a:xfrm>
            <a:off x="636269" y="6882467"/>
            <a:ext cx="62871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>
                <a:solidFill>
                  <a:schemeClr val="bg1"/>
                </a:solidFill>
                <a:latin typeface="Impact" panose="020B0806030902050204" pitchFamily="34" charset="0"/>
              </a:rPr>
              <a:t>Saturday 24</a:t>
            </a:r>
            <a:r>
              <a:rPr lang="en-GB" sz="3600" baseline="30000" dirty="0">
                <a:solidFill>
                  <a:schemeClr val="bg1"/>
                </a:solidFill>
                <a:latin typeface="Impact" panose="020B0806030902050204" pitchFamily="34" charset="0"/>
              </a:rPr>
              <a:t>th</a:t>
            </a:r>
            <a:r>
              <a:rPr lang="en-GB" sz="3600" dirty="0">
                <a:solidFill>
                  <a:schemeClr val="bg1"/>
                </a:solidFill>
                <a:latin typeface="Impact" panose="020B0806030902050204" pitchFamily="34" charset="0"/>
              </a:rPr>
              <a:t> March </a:t>
            </a:r>
          </a:p>
          <a:p>
            <a:pPr algn="ctr"/>
            <a:r>
              <a:rPr lang="en-GB" sz="3600" dirty="0">
                <a:solidFill>
                  <a:schemeClr val="bg1"/>
                </a:solidFill>
                <a:latin typeface="Impact" panose="020B0806030902050204" pitchFamily="34" charset="0"/>
              </a:rPr>
              <a:t>2pm </a:t>
            </a:r>
          </a:p>
          <a:p>
            <a:pPr algn="ctr"/>
            <a:r>
              <a:rPr lang="en-GB" sz="3600" dirty="0">
                <a:solidFill>
                  <a:schemeClr val="bg1"/>
                </a:solidFill>
                <a:latin typeface="Impact" panose="020B0806030902050204" pitchFamily="34" charset="0"/>
              </a:rPr>
              <a:t>Wrexham v’s Swansea</a:t>
            </a:r>
          </a:p>
        </p:txBody>
      </p:sp>
    </p:spTree>
    <p:extLst>
      <p:ext uri="{BB962C8B-B14F-4D97-AF65-F5344CB8AC3E}">
        <p14:creationId xmlns:p14="http://schemas.microsoft.com/office/powerpoint/2010/main" val="8419152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A717C483-C1A8-DC4B-A92B-F710B52A9A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213"/>
            <a:ext cx="7557844" cy="10682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C273CE8-77C6-4846-9818-5015870B64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1892">
            <a:off x="518115" y="1217052"/>
            <a:ext cx="6584463" cy="856567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D150CB3-E21C-BF44-B0FA-6C79E1D002E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521" t="24796" r="13911" b="24815"/>
          <a:stretch/>
        </p:blipFill>
        <p:spPr>
          <a:xfrm>
            <a:off x="1182353" y="1352696"/>
            <a:ext cx="5408985" cy="53828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D4F020B-71AB-BC48-996B-EFBE12B868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30342" y="1048934"/>
            <a:ext cx="3288766" cy="1780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1781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A13076A6-3C46-654C-A333-8107CB7369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7559675" cy="106918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62A9E7B-3351-E446-9CC9-E906C10FE7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342" y="1006480"/>
            <a:ext cx="6381869" cy="902725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DAFA0B5-B965-0949-8DAD-B558582044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129" y="37016"/>
            <a:ext cx="6600542" cy="50954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9ACC467-D451-9E41-BBDC-A8BBCBC04E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18082" y="8391731"/>
            <a:ext cx="3455455" cy="237318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46E39237-73C6-3548-917F-33B74E336B6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800000">
            <a:off x="-767069" y="7367074"/>
            <a:ext cx="4082251" cy="315139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8A842565-E090-C645-9536-BA491F068F4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800000" flipH="1">
            <a:off x="4354673" y="7393413"/>
            <a:ext cx="3904016" cy="3151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456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146D5724-3550-6243-A15E-C50EBA0B07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207" y="0"/>
            <a:ext cx="7578882" cy="10739582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28B541EF-3CFD-7845-9AEF-696C800F2DB6}"/>
              </a:ext>
            </a:extLst>
          </p:cNvPr>
          <p:cNvSpPr txBox="1"/>
          <p:nvPr/>
        </p:nvSpPr>
        <p:spPr>
          <a:xfrm>
            <a:off x="4551549" y="8475957"/>
            <a:ext cx="2595232" cy="13788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Transform menu templates into posters quickly and easily by moving elements around the page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DA26C95C-9041-AC40-992D-EA47C4A29455}"/>
              </a:ext>
            </a:extLst>
          </p:cNvPr>
          <p:cNvSpPr txBox="1"/>
          <p:nvPr/>
        </p:nvSpPr>
        <p:spPr>
          <a:xfrm>
            <a:off x="680070" y="2821084"/>
            <a:ext cx="24843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You can change background </a:t>
            </a:r>
            <a:r>
              <a:rPr lang="en-US" sz="1600" dirty="0" err="1">
                <a:solidFill>
                  <a:schemeClr val="bg1"/>
                </a:solidFill>
              </a:rPr>
              <a:t>colours</a:t>
            </a:r>
            <a:r>
              <a:rPr lang="en-US" sz="1600" dirty="0">
                <a:solidFill>
                  <a:schemeClr val="bg1"/>
                </a:solidFill>
              </a:rPr>
              <a:t> easily to fit with your interior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CACA5E81-1793-EB4A-BBF7-4292D6C4CBB8}"/>
              </a:ext>
            </a:extLst>
          </p:cNvPr>
          <p:cNvSpPr txBox="1"/>
          <p:nvPr/>
        </p:nvSpPr>
        <p:spPr>
          <a:xfrm>
            <a:off x="555260" y="4189444"/>
            <a:ext cx="205362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Create emails using the designs. Simply right click over the image once you have added your own information to, then paste into an email. Add a hyperlink to your website and send to you customers 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D3F0C265-D5FA-DE43-BB17-C973D68CCF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219" y="369744"/>
            <a:ext cx="2743200" cy="1104900"/>
          </a:xfrm>
          <a:prstGeom prst="rect">
            <a:avLst/>
          </a:prstGeom>
        </p:spPr>
      </p:pic>
      <p:sp>
        <p:nvSpPr>
          <p:cNvPr id="34" name="Title 1">
            <a:extLst>
              <a:ext uri="{FF2B5EF4-FFF2-40B4-BE49-F238E27FC236}">
                <a16:creationId xmlns:a16="http://schemas.microsoft.com/office/drawing/2014/main" xmlns="" id="{72247750-A775-1D4C-9BD4-3B0FC5D5D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108" y="1327840"/>
            <a:ext cx="1115304" cy="630102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with</a:t>
            </a:r>
          </a:p>
        </p:txBody>
      </p:sp>
      <p:pic>
        <p:nvPicPr>
          <p:cNvPr id="9" name="Picture 8" descr="foodservice_solutions_logo_whitetype_rgb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89" y="1387866"/>
            <a:ext cx="2264982" cy="570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42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21DDE3E5-4AD1-1742-B2DB-15E619BFC1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933" y="-33867"/>
            <a:ext cx="7571859" cy="1074225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D541A258-00AF-A34D-BC42-98B49B5232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633" y="424376"/>
            <a:ext cx="6236408" cy="2554673"/>
          </a:xfrm>
          <a:prstGeom prst="rect">
            <a:avLst/>
          </a:prstGeom>
        </p:spPr>
      </p:pic>
      <p:sp>
        <p:nvSpPr>
          <p:cNvPr id="22" name="Title 1">
            <a:extLst>
              <a:ext uri="{FF2B5EF4-FFF2-40B4-BE49-F238E27FC236}">
                <a16:creationId xmlns:a16="http://schemas.microsoft.com/office/drawing/2014/main" xmlns="" id="{F3766A87-782A-0944-9142-A2F4C3ACA163}"/>
              </a:ext>
            </a:extLst>
          </p:cNvPr>
          <p:cNvSpPr txBox="1">
            <a:spLocks/>
          </p:cNvSpPr>
          <p:nvPr/>
        </p:nvSpPr>
        <p:spPr>
          <a:xfrm>
            <a:off x="3469136" y="1515521"/>
            <a:ext cx="1115304" cy="6301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7559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3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/>
              <a:t>with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4ED3BCEB-B60C-EE45-B55C-A4C6F971BFCE}"/>
              </a:ext>
            </a:extLst>
          </p:cNvPr>
          <p:cNvSpPr txBox="1"/>
          <p:nvPr/>
        </p:nvSpPr>
        <p:spPr>
          <a:xfrm>
            <a:off x="536954" y="3437292"/>
            <a:ext cx="211374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Use the designs to create engaging social media content. </a:t>
            </a:r>
          </a:p>
          <a:p>
            <a:endParaRPr lang="en-US" sz="1600" dirty="0"/>
          </a:p>
          <a:p>
            <a:r>
              <a:rPr lang="en-US" sz="1600" dirty="0"/>
              <a:t>Click on the image from the image you want to use, right click and  save as a jpeg to your files then upload onto the social media of your choice</a:t>
            </a:r>
          </a:p>
        </p:txBody>
      </p:sp>
      <p:pic>
        <p:nvPicPr>
          <p:cNvPr id="7" name="Picture 6" descr="foodservice_solutions_logo_blacktype_rgb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2073" y="1513093"/>
            <a:ext cx="3221994" cy="658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2420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BA04952F-F8BF-FB44-9134-2523BDF5E7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76" y="-325332"/>
            <a:ext cx="7555379" cy="10691813"/>
          </a:xfrm>
          <a:prstGeom prst="rect">
            <a:avLst/>
          </a:prstGeom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xmlns="" id="{C3D569D8-299A-4647-8FB4-66F90D8932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242" y="226985"/>
            <a:ext cx="5566807" cy="630102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Key Calendar Dates 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B7A97043-7863-7544-B5D0-C637FC21BA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214017"/>
            <a:ext cx="7566025" cy="1487773"/>
          </a:xfrm>
          <a:prstGeom prst="rect">
            <a:avLst/>
          </a:prstGeom>
        </p:spPr>
      </p:pic>
      <p:sp>
        <p:nvSpPr>
          <p:cNvPr id="20" name="Subtitle 2"/>
          <p:cNvSpPr txBox="1">
            <a:spLocks/>
          </p:cNvSpPr>
          <p:nvPr/>
        </p:nvSpPr>
        <p:spPr>
          <a:xfrm>
            <a:off x="396815" y="1640477"/>
            <a:ext cx="3036831" cy="2874359"/>
          </a:xfrm>
          <a:prstGeom prst="rect">
            <a:avLst/>
          </a:prstGeom>
          <a:ln w="444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 lnSpcReduction="10000"/>
          </a:bodyPr>
          <a:lstStyle>
            <a:lvl1pPr marL="188984" indent="-188984" algn="l" defTabSz="755934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Char char="•"/>
              <a:defRPr sz="23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6951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4918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22885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0853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8820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787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34754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12722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800" dirty="0">
                <a:solidFill>
                  <a:schemeClr val="bg1"/>
                </a:solidFill>
              </a:rPr>
              <a:t>Jan </a:t>
            </a:r>
            <a:r>
              <a:rPr lang="mr-IN" sz="1800" dirty="0">
                <a:solidFill>
                  <a:schemeClr val="bg1"/>
                </a:solidFill>
              </a:rPr>
              <a:t>–</a:t>
            </a:r>
            <a:r>
              <a:rPr lang="en-GB" sz="1800" dirty="0">
                <a:solidFill>
                  <a:schemeClr val="bg1"/>
                </a:solidFill>
              </a:rPr>
              <a:t> Mar</a:t>
            </a:r>
          </a:p>
          <a:p>
            <a:r>
              <a:rPr lang="en-GB" sz="1800" dirty="0">
                <a:solidFill>
                  <a:schemeClr val="bg1"/>
                </a:solidFill>
              </a:rPr>
              <a:t>Chinese New Year</a:t>
            </a:r>
          </a:p>
          <a:p>
            <a:r>
              <a:rPr lang="en-GB" sz="1800" dirty="0">
                <a:solidFill>
                  <a:schemeClr val="bg1"/>
                </a:solidFill>
              </a:rPr>
              <a:t>Valentine’s Day</a:t>
            </a:r>
          </a:p>
          <a:p>
            <a:r>
              <a:rPr lang="en-GB" sz="1800" dirty="0">
                <a:solidFill>
                  <a:schemeClr val="bg1"/>
                </a:solidFill>
              </a:rPr>
              <a:t>St Patricks Day</a:t>
            </a:r>
          </a:p>
          <a:p>
            <a:r>
              <a:rPr lang="en-GB" sz="1800" dirty="0">
                <a:solidFill>
                  <a:schemeClr val="bg1"/>
                </a:solidFill>
              </a:rPr>
              <a:t>Mothering Sunday</a:t>
            </a:r>
          </a:p>
          <a:p>
            <a:r>
              <a:rPr lang="en-GB" sz="1800" dirty="0">
                <a:solidFill>
                  <a:schemeClr val="bg1"/>
                </a:solidFill>
              </a:rPr>
              <a:t>British Pie Week 5 – 11th March</a:t>
            </a:r>
          </a:p>
          <a:p>
            <a:r>
              <a:rPr lang="en-GB" sz="1800" dirty="0">
                <a:solidFill>
                  <a:schemeClr val="bg1"/>
                </a:solidFill>
              </a:rPr>
              <a:t>Fish Friday</a:t>
            </a:r>
          </a:p>
          <a:p>
            <a:r>
              <a:rPr lang="en-GB" sz="1800" dirty="0">
                <a:solidFill>
                  <a:schemeClr val="bg1"/>
                </a:solidFill>
              </a:rPr>
              <a:t>Easter </a:t>
            </a:r>
            <a:endParaRPr lang="en-US" sz="1800" dirty="0">
              <a:solidFill>
                <a:schemeClr val="bg1"/>
              </a:solidFill>
            </a:endParaRPr>
          </a:p>
          <a:p>
            <a:endParaRPr lang="en-GB" sz="1200" dirty="0">
              <a:solidFill>
                <a:schemeClr val="bg1"/>
              </a:solidFill>
            </a:endParaRPr>
          </a:p>
          <a:p>
            <a:endParaRPr lang="en-GB" sz="868" dirty="0">
              <a:solidFill>
                <a:schemeClr val="bg1"/>
              </a:solidFill>
            </a:endParaRPr>
          </a:p>
          <a:p>
            <a:endParaRPr lang="en-US" sz="868" dirty="0">
              <a:solidFill>
                <a:schemeClr val="bg1"/>
              </a:solidFill>
            </a:endParaRPr>
          </a:p>
        </p:txBody>
      </p:sp>
      <p:sp>
        <p:nvSpPr>
          <p:cNvPr id="21" name="Subtitle 2"/>
          <p:cNvSpPr txBox="1">
            <a:spLocks/>
          </p:cNvSpPr>
          <p:nvPr/>
        </p:nvSpPr>
        <p:spPr>
          <a:xfrm>
            <a:off x="4064362" y="1653910"/>
            <a:ext cx="3163541" cy="2874359"/>
          </a:xfrm>
          <a:prstGeom prst="rect">
            <a:avLst/>
          </a:prstGeom>
          <a:ln w="47625">
            <a:solidFill>
              <a:schemeClr val="bg1"/>
            </a:solidFill>
          </a:ln>
        </p:spPr>
        <p:txBody>
          <a:bodyPr vert="horz" lIns="56698" tIns="28349" rIns="56698" bIns="28349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755934">
              <a:spcBef>
                <a:spcPts val="827"/>
              </a:spcBef>
            </a:pPr>
            <a:r>
              <a:rPr lang="en-GB" sz="1800" dirty="0">
                <a:solidFill>
                  <a:schemeClr val="bg1"/>
                </a:solidFill>
              </a:rPr>
              <a:t>Apr – June</a:t>
            </a:r>
          </a:p>
          <a:p>
            <a:pPr marL="188984" indent="-188984" algn="l" defTabSz="755934">
              <a:spcBef>
                <a:spcPts val="827"/>
              </a:spcBef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bg1"/>
                </a:solidFill>
              </a:rPr>
              <a:t>Fathers Day  17th June </a:t>
            </a:r>
          </a:p>
          <a:p>
            <a:pPr marL="188984" indent="-188984" algn="l" defTabSz="755934">
              <a:spcBef>
                <a:spcPts val="827"/>
              </a:spcBef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bg1"/>
                </a:solidFill>
              </a:rPr>
              <a:t>Beer Day Britain 15th June</a:t>
            </a:r>
          </a:p>
          <a:p>
            <a:pPr marL="188984" indent="-188984" algn="l" defTabSz="755934">
              <a:spcBef>
                <a:spcPts val="827"/>
              </a:spcBef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bg1"/>
                </a:solidFill>
              </a:rPr>
              <a:t>British Sandwich Week</a:t>
            </a:r>
          </a:p>
          <a:p>
            <a:pPr marL="188984" indent="-188984" algn="l" defTabSz="755934">
              <a:spcBef>
                <a:spcPts val="827"/>
              </a:spcBef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bg1"/>
                </a:solidFill>
              </a:rPr>
              <a:t>Bottomless Brunch</a:t>
            </a:r>
          </a:p>
          <a:p>
            <a:pPr marL="188984" indent="-188984" algn="l" defTabSz="755934">
              <a:spcBef>
                <a:spcPts val="827"/>
              </a:spcBef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bg1"/>
                </a:solidFill>
              </a:rPr>
              <a:t>Tapas Tuesday</a:t>
            </a:r>
          </a:p>
          <a:p>
            <a:pPr marL="188984" indent="-188984" algn="l" defTabSz="755934">
              <a:spcBef>
                <a:spcPts val="827"/>
              </a:spcBef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bg1"/>
                </a:solidFill>
              </a:rPr>
              <a:t>Italian/curry night</a:t>
            </a:r>
          </a:p>
          <a:p>
            <a:pPr marL="188984" indent="-188984" algn="l" defTabSz="755934">
              <a:spcBef>
                <a:spcPts val="827"/>
              </a:spcBef>
              <a:buFont typeface="Arial" panose="020B0604020202020204" pitchFamily="34" charset="0"/>
              <a:buChar char="•"/>
            </a:pPr>
            <a:endParaRPr lang="en-GB" sz="1200" dirty="0">
              <a:solidFill>
                <a:schemeClr val="bg1"/>
              </a:solidFill>
            </a:endParaRPr>
          </a:p>
          <a:p>
            <a:pPr marL="188984" indent="-188984" algn="l" defTabSz="755934">
              <a:spcBef>
                <a:spcPts val="827"/>
              </a:spcBef>
              <a:buFont typeface="Arial" panose="020B0604020202020204" pitchFamily="34" charset="0"/>
              <a:buChar char="•"/>
            </a:pPr>
            <a:endParaRPr lang="en-GB" sz="1200" dirty="0">
              <a:solidFill>
                <a:schemeClr val="bg1"/>
              </a:solidFill>
            </a:endParaRPr>
          </a:p>
          <a:p>
            <a:endParaRPr lang="en-GB" sz="868" dirty="0"/>
          </a:p>
          <a:p>
            <a:endParaRPr lang="en-GB" sz="868" dirty="0"/>
          </a:p>
          <a:p>
            <a:endParaRPr lang="en-GB" sz="868" dirty="0"/>
          </a:p>
        </p:txBody>
      </p:sp>
      <p:sp>
        <p:nvSpPr>
          <p:cNvPr id="23" name="Subtitle 2"/>
          <p:cNvSpPr txBox="1">
            <a:spLocks/>
          </p:cNvSpPr>
          <p:nvPr/>
        </p:nvSpPr>
        <p:spPr>
          <a:xfrm>
            <a:off x="396815" y="5020575"/>
            <a:ext cx="3036831" cy="3791180"/>
          </a:xfrm>
          <a:prstGeom prst="rect">
            <a:avLst/>
          </a:prstGeom>
          <a:ln w="47625">
            <a:solidFill>
              <a:schemeClr val="bg1"/>
            </a:solidFill>
          </a:ln>
        </p:spPr>
        <p:txBody>
          <a:bodyPr vert="horz" lIns="56698" tIns="28349" rIns="56698" bIns="28349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755934">
              <a:spcBef>
                <a:spcPts val="827"/>
              </a:spcBef>
            </a:pPr>
            <a:r>
              <a:rPr lang="en-GB" sz="1800" dirty="0">
                <a:solidFill>
                  <a:schemeClr val="bg1"/>
                </a:solidFill>
              </a:rPr>
              <a:t>Jul –Sep</a:t>
            </a:r>
          </a:p>
          <a:p>
            <a:pPr marL="188984" indent="-188984" algn="l" defTabSz="755934">
              <a:spcBef>
                <a:spcPts val="827"/>
              </a:spcBef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bg1"/>
                </a:solidFill>
              </a:rPr>
              <a:t>British Food Fortnight </a:t>
            </a:r>
          </a:p>
          <a:p>
            <a:pPr marL="188984" indent="-188984" algn="l" defTabSz="755934">
              <a:spcBef>
                <a:spcPts val="827"/>
              </a:spcBef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bg1"/>
                </a:solidFill>
              </a:rPr>
              <a:t>Wimbledon Fortnight 2-15th July</a:t>
            </a:r>
          </a:p>
          <a:p>
            <a:pPr marL="188984" indent="-188984" algn="l" defTabSz="755934">
              <a:spcBef>
                <a:spcPts val="827"/>
              </a:spcBef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bg1"/>
                </a:solidFill>
              </a:rPr>
              <a:t>Scottish Food &amp; Drink Fortnight </a:t>
            </a:r>
            <a:br>
              <a:rPr lang="en-GB" sz="1800" dirty="0">
                <a:solidFill>
                  <a:schemeClr val="bg1"/>
                </a:solidFill>
              </a:rPr>
            </a:br>
            <a:r>
              <a:rPr lang="en-GB" sz="1800" dirty="0">
                <a:solidFill>
                  <a:schemeClr val="bg1"/>
                </a:solidFill>
              </a:rPr>
              <a:t>Sep 1 – 16th</a:t>
            </a:r>
          </a:p>
          <a:p>
            <a:pPr marL="188984" indent="-188984" algn="l" defTabSz="755934">
              <a:spcBef>
                <a:spcPts val="827"/>
              </a:spcBef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bg1"/>
                </a:solidFill>
              </a:rPr>
              <a:t>Mr. Hyde National Burger Day- August 23rd</a:t>
            </a:r>
            <a:endParaRPr lang="en-US" sz="1800" dirty="0">
              <a:solidFill>
                <a:schemeClr val="bg1"/>
              </a:solidFill>
            </a:endParaRPr>
          </a:p>
          <a:p>
            <a:pPr marL="188984" indent="-188984" algn="l" defTabSz="755934">
              <a:spcBef>
                <a:spcPts val="827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</a:rPr>
              <a:t>World cup</a:t>
            </a:r>
          </a:p>
          <a:p>
            <a:pPr marL="188984" indent="-188984" algn="l" defTabSz="755934">
              <a:spcBef>
                <a:spcPts val="827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</a:rPr>
              <a:t>Sunday roast </a:t>
            </a:r>
          </a:p>
          <a:p>
            <a:endParaRPr lang="en-GB" sz="868" dirty="0"/>
          </a:p>
          <a:p>
            <a:endParaRPr lang="en-GB" sz="868" dirty="0"/>
          </a:p>
          <a:p>
            <a:endParaRPr lang="en-GB" sz="868" dirty="0"/>
          </a:p>
          <a:p>
            <a:endParaRPr lang="en-GB" sz="868" dirty="0"/>
          </a:p>
          <a:p>
            <a:endParaRPr lang="en-GB" sz="868" dirty="0"/>
          </a:p>
        </p:txBody>
      </p:sp>
      <p:sp>
        <p:nvSpPr>
          <p:cNvPr id="29" name="Subtitle 2"/>
          <p:cNvSpPr txBox="1">
            <a:spLocks/>
          </p:cNvSpPr>
          <p:nvPr/>
        </p:nvSpPr>
        <p:spPr>
          <a:xfrm>
            <a:off x="4119878" y="5045756"/>
            <a:ext cx="3163541" cy="375795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188984" indent="-188984" defTabSz="755934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1pPr>
          </a:lstStyle>
          <a:p>
            <a:pPr marL="0" indent="0" algn="ctr">
              <a:buNone/>
            </a:pPr>
            <a:r>
              <a:rPr lang="en-GB" dirty="0"/>
              <a:t>Oct – Dec</a:t>
            </a:r>
          </a:p>
          <a:p>
            <a:r>
              <a:rPr lang="en-GB" dirty="0"/>
              <a:t>Halloween</a:t>
            </a:r>
          </a:p>
          <a:p>
            <a:r>
              <a:rPr lang="en-GB" dirty="0"/>
              <a:t>UK Sausage Week 29th Oct </a:t>
            </a:r>
            <a:r>
              <a:rPr lang="mr-IN" dirty="0"/>
              <a:t>–</a:t>
            </a:r>
            <a:r>
              <a:rPr lang="en-GB" dirty="0"/>
              <a:t> 4th Nov</a:t>
            </a:r>
          </a:p>
          <a:p>
            <a:r>
              <a:rPr lang="en-GB" dirty="0"/>
              <a:t>Vegan Day- 1st Nov </a:t>
            </a:r>
          </a:p>
          <a:p>
            <a:r>
              <a:rPr lang="en-GB" dirty="0"/>
              <a:t>Bonfire Night</a:t>
            </a:r>
          </a:p>
          <a:p>
            <a:r>
              <a:rPr lang="en-GB" dirty="0"/>
              <a:t>Christmas</a:t>
            </a:r>
          </a:p>
          <a:p>
            <a:r>
              <a:rPr lang="en-GB" dirty="0"/>
              <a:t>New Years Eve</a:t>
            </a:r>
          </a:p>
          <a:p>
            <a:r>
              <a:rPr lang="en-GB" dirty="0"/>
              <a:t>Burns Night- 25</a:t>
            </a:r>
            <a:r>
              <a:rPr lang="en-GB" baseline="30000" dirty="0"/>
              <a:t>th</a:t>
            </a:r>
            <a:r>
              <a:rPr lang="en-GB" dirty="0"/>
              <a:t> Jan 2019</a:t>
            </a:r>
          </a:p>
          <a:p>
            <a:r>
              <a:rPr lang="en-GB" dirty="0"/>
              <a:t>Chinese New year</a:t>
            </a:r>
          </a:p>
          <a:p>
            <a:r>
              <a:rPr lang="en-GB" dirty="0"/>
              <a:t>Rugby  </a:t>
            </a:r>
          </a:p>
        </p:txBody>
      </p:sp>
      <p:sp>
        <p:nvSpPr>
          <p:cNvPr id="8" name="Rectangle 7"/>
          <p:cNvSpPr/>
          <p:nvPr/>
        </p:nvSpPr>
        <p:spPr>
          <a:xfrm>
            <a:off x="4134968" y="7759158"/>
            <a:ext cx="3304759" cy="6935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8984" indent="-188984" defTabSz="755934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Char char="•"/>
            </a:pPr>
            <a:endParaRPr lang="en-GB" sz="1800" dirty="0">
              <a:solidFill>
                <a:schemeClr val="bg1"/>
              </a:solidFill>
            </a:endParaRPr>
          </a:p>
          <a:p>
            <a:pPr marL="188984" indent="-188984" defTabSz="755934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Char char="•"/>
            </a:pPr>
            <a:endParaRPr lang="en-GB" sz="1800" dirty="0">
              <a:solidFill>
                <a:schemeClr val="bg1"/>
              </a:solidFill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4053714" y="4968837"/>
            <a:ext cx="3163541" cy="3791180"/>
          </a:xfrm>
          <a:prstGeom prst="rect">
            <a:avLst/>
          </a:prstGeom>
          <a:ln w="47625">
            <a:solidFill>
              <a:schemeClr val="bg1"/>
            </a:solidFill>
          </a:ln>
        </p:spPr>
        <p:txBody>
          <a:bodyPr vert="horz" lIns="56698" tIns="28349" rIns="56698" bIns="28349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868" dirty="0"/>
          </a:p>
          <a:p>
            <a:endParaRPr lang="en-GB" sz="868" dirty="0"/>
          </a:p>
          <a:p>
            <a:endParaRPr lang="en-GB" sz="868" dirty="0"/>
          </a:p>
          <a:p>
            <a:endParaRPr lang="en-GB" sz="868" dirty="0"/>
          </a:p>
          <a:p>
            <a:endParaRPr lang="en-GB" sz="868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xmlns="" id="{C3D569D8-299A-4647-8FB4-66F90D89322F}"/>
              </a:ext>
            </a:extLst>
          </p:cNvPr>
          <p:cNvSpPr txBox="1">
            <a:spLocks/>
          </p:cNvSpPr>
          <p:nvPr/>
        </p:nvSpPr>
        <p:spPr>
          <a:xfrm>
            <a:off x="1270310" y="9002443"/>
            <a:ext cx="5566807" cy="6301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7559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3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chemeClr val="bg1"/>
                </a:solidFill>
              </a:rPr>
              <a:t>Visit the downloads section of the McCain Foodservice  website for more designs </a:t>
            </a:r>
          </a:p>
        </p:txBody>
      </p:sp>
      <p:pic>
        <p:nvPicPr>
          <p:cNvPr id="13" name="Picture 12" descr="foodservice_solutions_logo_whitetype_rgb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867" y="226985"/>
            <a:ext cx="2503476" cy="630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266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93C2018E-EFDA-D048-8FF8-5B743982B1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8" y="0"/>
            <a:ext cx="7555379" cy="1069181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A38DD20-74D0-FD4A-9D64-778E9DDC33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2461" y="520700"/>
            <a:ext cx="5207000" cy="36576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6605BE8-0323-BE4F-A04B-1BE420FC1243}"/>
              </a:ext>
            </a:extLst>
          </p:cNvPr>
          <p:cNvSpPr txBox="1"/>
          <p:nvPr/>
        </p:nvSpPr>
        <p:spPr>
          <a:xfrm rot="23907">
            <a:off x="173914" y="8342504"/>
            <a:ext cx="4140200" cy="148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/>
              <a:t>Book now</a:t>
            </a:r>
          </a:p>
          <a:p>
            <a:pPr algn="ctr"/>
            <a:r>
              <a:rPr lang="en-US" dirty="0"/>
              <a:t>Tel: </a:t>
            </a:r>
            <a:r>
              <a:rPr lang="en-US" b="1" dirty="0"/>
              <a:t>01933 355555 </a:t>
            </a:r>
            <a:r>
              <a:rPr lang="en-US" dirty="0"/>
              <a:t>or visit </a:t>
            </a:r>
            <a:r>
              <a:rPr lang="en-US" b="1" dirty="0">
                <a:hlinkClick r:id="rId4"/>
              </a:rPr>
              <a:t>www.thegriffinstamwick.co.uk</a:t>
            </a:r>
            <a:endParaRPr lang="en-US" b="1" dirty="0"/>
          </a:p>
          <a:p>
            <a:pPr algn="ctr"/>
            <a:endParaRPr lang="en-US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0CFF574-E900-754A-B858-1FF331062F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30921" y="3945466"/>
            <a:ext cx="5098589" cy="674781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8EB8A9B-A6D7-C54F-8686-273BA9F4E04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-256117"/>
            <a:ext cx="4478777" cy="44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623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0A98C5F7-331A-CB4F-BB91-72D9854EC6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8" y="0"/>
            <a:ext cx="7555379" cy="1069181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66DBDA4-D3DC-0048-8935-ED09706BC25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</a:blip>
          <a:stretch>
            <a:fillRect/>
          </a:stretch>
        </p:blipFill>
        <p:spPr>
          <a:xfrm>
            <a:off x="133147" y="22700"/>
            <a:ext cx="7284569" cy="504316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C09106B-D678-2A49-9BD5-7454DF42BA56}"/>
              </a:ext>
            </a:extLst>
          </p:cNvPr>
          <p:cNvSpPr txBox="1"/>
          <p:nvPr/>
        </p:nvSpPr>
        <p:spPr>
          <a:xfrm>
            <a:off x="1709736" y="9114347"/>
            <a:ext cx="4140200" cy="11880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/>
              <a:t>Book now</a:t>
            </a:r>
          </a:p>
          <a:p>
            <a:pPr algn="ctr"/>
            <a:r>
              <a:rPr lang="en-US" dirty="0"/>
              <a:t>Tel: </a:t>
            </a:r>
            <a:r>
              <a:rPr lang="en-US" b="1" dirty="0"/>
              <a:t>01933 355555 </a:t>
            </a:r>
            <a:r>
              <a:rPr lang="en-US" dirty="0"/>
              <a:t>or visit </a:t>
            </a:r>
            <a:r>
              <a:rPr lang="en-US" b="1" dirty="0" err="1"/>
              <a:t>www.thegriffinstamwick.co.uk</a:t>
            </a:r>
            <a:endParaRPr lang="en-US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3F6D0E0-6D6E-6646-9071-B6DC6894E1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277" y="154874"/>
            <a:ext cx="6228307" cy="6228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1326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0B73CE4E-650E-F74B-8F45-9C3EC99D08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8" y="0"/>
            <a:ext cx="7555379" cy="1069181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140854CA-DBFF-BF44-897D-EFD5E348A809}"/>
              </a:ext>
            </a:extLst>
          </p:cNvPr>
          <p:cNvSpPr/>
          <p:nvPr/>
        </p:nvSpPr>
        <p:spPr>
          <a:xfrm>
            <a:off x="-40258" y="8264105"/>
            <a:ext cx="7599932" cy="239693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E0BBCF7-66A8-5B4A-A38B-7DD1C8CC21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899" y="3779763"/>
            <a:ext cx="5854700" cy="858520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xmlns="" id="{769C053A-34C0-9346-AFA8-7BE5DF9E5AF0}"/>
              </a:ext>
            </a:extLst>
          </p:cNvPr>
          <p:cNvSpPr/>
          <p:nvPr/>
        </p:nvSpPr>
        <p:spPr>
          <a:xfrm>
            <a:off x="2194560" y="1389103"/>
            <a:ext cx="485431" cy="47026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B6E3D6B8-4E8A-724D-8A17-1B00B0A9AEC0}"/>
              </a:ext>
            </a:extLst>
          </p:cNvPr>
          <p:cNvSpPr/>
          <p:nvPr/>
        </p:nvSpPr>
        <p:spPr>
          <a:xfrm>
            <a:off x="4802777" y="1389102"/>
            <a:ext cx="485431" cy="47026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4B6EDF4-840A-E94E-AEC8-E8DF8A59E0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9832" y="6943865"/>
            <a:ext cx="5137347" cy="257599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B9E1CFD-536D-4044-B9C0-1037C7735AD1}"/>
              </a:ext>
            </a:extLst>
          </p:cNvPr>
          <p:cNvSpPr/>
          <p:nvPr/>
        </p:nvSpPr>
        <p:spPr>
          <a:xfrm>
            <a:off x="-1" y="9005777"/>
            <a:ext cx="3778250" cy="14896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200" b="1" i="1" dirty="0"/>
              <a:t>Book now</a:t>
            </a:r>
          </a:p>
          <a:p>
            <a:pPr algn="ctr"/>
            <a:r>
              <a:rPr lang="en-US" dirty="0"/>
              <a:t>Tel: </a:t>
            </a:r>
            <a:r>
              <a:rPr lang="en-US" b="1" dirty="0"/>
              <a:t>01933 355555 </a:t>
            </a:r>
            <a:r>
              <a:rPr lang="en-US" dirty="0"/>
              <a:t>or visit </a:t>
            </a:r>
            <a:r>
              <a:rPr lang="en-US" b="1" dirty="0">
                <a:hlinkClick r:id="rId5"/>
              </a:rPr>
              <a:t>www.thegriffinstamwick.co.uk</a:t>
            </a:r>
            <a:endParaRPr lang="en-US" b="1" dirty="0"/>
          </a:p>
          <a:p>
            <a:pPr algn="ctr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443725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D8B628B-A6B3-2B40-98F3-116A418531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8" y="0"/>
            <a:ext cx="7555379" cy="1069181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90AF6E4-BE9F-8945-BDF4-E4E9D27A8D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8673" y="-46203"/>
            <a:ext cx="2762328" cy="384185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7EB26FA-65C5-D141-9A80-92879440FB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0716" y="3054925"/>
            <a:ext cx="4038242" cy="277343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113F75A-59E0-1640-A328-DD60BC38630C}"/>
              </a:ext>
            </a:extLst>
          </p:cNvPr>
          <p:cNvSpPr txBox="1"/>
          <p:nvPr/>
        </p:nvSpPr>
        <p:spPr>
          <a:xfrm rot="23907">
            <a:off x="1709737" y="8995623"/>
            <a:ext cx="4140200" cy="148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/>
              <a:t>Book now</a:t>
            </a:r>
          </a:p>
          <a:p>
            <a:pPr algn="ctr"/>
            <a:r>
              <a:rPr lang="en-US" dirty="0"/>
              <a:t>Tel: </a:t>
            </a:r>
            <a:r>
              <a:rPr lang="en-US" b="1" dirty="0"/>
              <a:t>01933 355555 </a:t>
            </a:r>
            <a:r>
              <a:rPr lang="en-US" dirty="0"/>
              <a:t>or visit </a:t>
            </a:r>
            <a:r>
              <a:rPr lang="en-US" b="1" dirty="0">
                <a:hlinkClick r:id="rId5"/>
              </a:rPr>
              <a:t>www.thegriffinstamwick.co.uk</a:t>
            </a:r>
            <a:endParaRPr lang="en-US" b="1" dirty="0"/>
          </a:p>
          <a:p>
            <a:pPr algn="ctr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376094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78A837F3-B7AB-DF4C-87F8-A65EC3CFBC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8" y="0"/>
            <a:ext cx="7555379" cy="1069181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4A948FF-E6EF-4A4A-BF91-A8BC53DB87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190" y="307039"/>
            <a:ext cx="6583292" cy="869376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459F586-90C4-214A-8237-5E58D5929103}"/>
              </a:ext>
            </a:extLst>
          </p:cNvPr>
          <p:cNvSpPr txBox="1"/>
          <p:nvPr/>
        </p:nvSpPr>
        <p:spPr>
          <a:xfrm>
            <a:off x="772359" y="9160090"/>
            <a:ext cx="6010656" cy="1249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>
                <a:solidFill>
                  <a:schemeClr val="bg1"/>
                </a:solidFill>
              </a:rPr>
              <a:t>NOW TAKING BOOKINGS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Tel: </a:t>
            </a:r>
            <a:r>
              <a:rPr lang="en-US" b="1" dirty="0">
                <a:solidFill>
                  <a:schemeClr val="bg1"/>
                </a:solidFill>
              </a:rPr>
              <a:t>01933 355555 </a:t>
            </a:r>
            <a:r>
              <a:rPr lang="en-US" dirty="0">
                <a:solidFill>
                  <a:schemeClr val="bg1"/>
                </a:solidFill>
              </a:rPr>
              <a:t>or visit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b="1" dirty="0" err="1">
                <a:solidFill>
                  <a:schemeClr val="bg1"/>
                </a:solidFill>
              </a:rPr>
              <a:t>www.thegriffinstamwick.co.uk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FDF85FB-B1F5-9B4E-9B6D-FEE68CDF63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3210" y="7486855"/>
            <a:ext cx="1513948" cy="151394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11E4202-16A2-C844-BEDF-4DE05E5A4A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1039" y="6077995"/>
            <a:ext cx="2198289" cy="219828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BE17DD6A-715C-774D-8148-480BE77595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1087" y="3611770"/>
            <a:ext cx="5397500" cy="53721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C98ABE44-6E30-7D4B-ABC6-B984E4B31C5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22630" y="-26194"/>
            <a:ext cx="4710113" cy="4687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5897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</TotalTime>
  <Words>315</Words>
  <Application>Microsoft Macintosh PowerPoint</Application>
  <PresentationFormat>Custom</PresentationFormat>
  <Paragraphs>79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with</vt:lpstr>
      <vt:lpstr>with</vt:lpstr>
      <vt:lpstr>PowerPoint Presentation</vt:lpstr>
      <vt:lpstr>Key Calendar Dates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with</dc:title>
  <dc:creator>Jessica Harding</dc:creator>
  <cp:lastModifiedBy>Oliver Buckley</cp:lastModifiedBy>
  <cp:revision>7</cp:revision>
  <dcterms:created xsi:type="dcterms:W3CDTF">2018-05-08T14:16:54Z</dcterms:created>
  <dcterms:modified xsi:type="dcterms:W3CDTF">2019-04-09T11:27:23Z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6772212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S8.2.2</vt:lpwstr>
  </property>
</Properties>
</file>